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2" r:id="rId2"/>
  </p:sldMasterIdLst>
  <p:notesMasterIdLst>
    <p:notesMasterId r:id="rId17"/>
  </p:notesMasterIdLst>
  <p:handoutMasterIdLst>
    <p:handoutMasterId r:id="rId18"/>
  </p:handoutMasterIdLst>
  <p:sldIdLst>
    <p:sldId id="293" r:id="rId3"/>
    <p:sldId id="371" r:id="rId4"/>
    <p:sldId id="394" r:id="rId5"/>
    <p:sldId id="395" r:id="rId6"/>
    <p:sldId id="396" r:id="rId7"/>
    <p:sldId id="385" r:id="rId8"/>
    <p:sldId id="382" r:id="rId9"/>
    <p:sldId id="386" r:id="rId10"/>
    <p:sldId id="387" r:id="rId11"/>
    <p:sldId id="388" r:id="rId12"/>
    <p:sldId id="389" r:id="rId13"/>
    <p:sldId id="390" r:id="rId14"/>
    <p:sldId id="391" r:id="rId15"/>
    <p:sldId id="393" r:id="rId16"/>
  </p:sldIdLst>
  <p:sldSz cx="9144000" cy="6858000" type="screen4x3"/>
  <p:notesSz cx="7104063" cy="10234613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9036"/>
    <a:srgbClr val="ED0C8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702" y="210"/>
      </p:cViewPr>
      <p:guideLst>
        <p:guide orient="horz" pos="1116"/>
        <p:guide pos="5496"/>
      </p:guideLst>
    </p:cSldViewPr>
  </p:slideViewPr>
  <p:outlineViewPr>
    <p:cViewPr>
      <p:scale>
        <a:sx n="33" d="100"/>
        <a:sy n="33" d="100"/>
      </p:scale>
      <p:origin x="0" y="80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defTabSz="495300">
              <a:defRPr sz="1300" b="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defTabSz="495300">
              <a:defRPr sz="1300" b="0">
                <a:latin typeface="Calibri" pitchFamily="34" charset="0"/>
              </a:defRPr>
            </a:lvl1pPr>
          </a:lstStyle>
          <a:p>
            <a:pPr>
              <a:defRPr/>
            </a:pPr>
            <a:fld id="{6D2796D7-7ABC-49C4-9061-E7278933CF7B}" type="datetime1">
              <a:rPr lang="en-US"/>
              <a:pPr>
                <a:defRPr/>
              </a:pPr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defTabSz="495300">
              <a:defRPr sz="1300" b="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defTabSz="495300">
              <a:defRPr sz="1300" b="0">
                <a:latin typeface="Calibri" pitchFamily="34" charset="0"/>
              </a:defRPr>
            </a:lvl1pPr>
          </a:lstStyle>
          <a:p>
            <a:pPr>
              <a:defRPr/>
            </a:pPr>
            <a:fld id="{D0039F29-A9B5-4AD2-8004-0BD62476F55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defTabSz="495300">
              <a:defRPr sz="1300" b="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defTabSz="495300">
              <a:defRPr sz="1300" b="0">
                <a:latin typeface="Calibri" pitchFamily="34" charset="0"/>
              </a:defRPr>
            </a:lvl1pPr>
          </a:lstStyle>
          <a:p>
            <a:pPr>
              <a:defRPr/>
            </a:pPr>
            <a:fld id="{CAE4C3D9-FE9E-4C7E-AB94-34384E1BA228}" type="datetime1">
              <a:rPr lang="en-US"/>
              <a:pPr>
                <a:defRPr/>
              </a:pPr>
              <a:t>4/26/2011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11200" y="4860925"/>
            <a:ext cx="568325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defTabSz="495300">
              <a:defRPr sz="1300" b="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defTabSz="495300">
              <a:defRPr sz="1300" b="0">
                <a:latin typeface="Calibri" pitchFamily="34" charset="0"/>
              </a:defRPr>
            </a:lvl1pPr>
          </a:lstStyle>
          <a:p>
            <a:pPr>
              <a:defRPr/>
            </a:pPr>
            <a:fld id="{8F6B5F02-21FF-472D-9398-22E4C5A2E7E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smtClean="0"/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BFB4E4-1A61-4B1B-9748-A4351102570A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6A927-5080-4D20-8583-A1FFB8B34D2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8939F-8519-42D5-8D66-E6A281BC9EB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7186D-6701-412B-8760-9714B7C86D1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B73BD-10CE-4A99-A25C-34D3F31E9A2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222D8-C002-416F-BCFB-CBD1E00C02D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ECD27-1DC5-49EF-AB56-40780E89DD0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019E5-54FB-49BC-AD88-25A327D0139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3E352-C34D-4AA7-94DF-B6E48139D84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4213" y="1500188"/>
            <a:ext cx="41529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89513" y="1500188"/>
            <a:ext cx="4154487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3A50F-2CD2-4931-8B45-5DB4CC09F81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84973-EAA3-4BFC-9A1C-E3D12C92D3F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A3433-6F75-4CB2-91BA-567D06CED66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3"/>
          </p:nvPr>
        </p:nvSpPr>
        <p:spPr>
          <a:xfrm>
            <a:off x="457200" y="1758950"/>
            <a:ext cx="8229600" cy="42037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291B2-7F6B-4992-B679-5229DC7F6A5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65EA5-3C14-4088-9CE8-A724A3BB3F5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A8F0C-7708-4820-A90A-12B1C25A18A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B86E4-A528-4A09-9715-A8C5313EC2B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62DCD-BD71-4DFD-B9B1-CA54F1E3B13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274638"/>
            <a:ext cx="2171700" cy="5751512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62700" cy="575151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6D2C8-B3AF-4D39-AFB1-9044F38332C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3094.1010_KING_Titel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2302" y="3104571"/>
            <a:ext cx="6211066" cy="223770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spcAft>
                <a:spcPts val="4200"/>
              </a:spcAft>
              <a:defRPr sz="3500" b="1" i="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nl-NL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65474-3459-49C3-9A3C-3FE413A4267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59FAE-9671-45D8-B413-ECC04B9C469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E9656-0CA1-4AAB-A91A-1835E15F445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843B8-1359-49C2-9AB3-FA7CDA4DD45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AC205-9C54-4976-9F70-C7E7B0D5845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01911-784E-47A4-A50D-79677A1F627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B504E-CCCD-401E-BFC4-1E9B541C24D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F56E5-5B7C-4F54-8871-37A1F540D21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  <a:endParaRPr 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898989"/>
                </a:solidFill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3661B02-AE96-4859-AD35-3A43A030EEC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0" r:id="rId1"/>
    <p:sldLayoutId id="2147484421" r:id="rId2"/>
    <p:sldLayoutId id="2147484422" r:id="rId3"/>
    <p:sldLayoutId id="2147484423" r:id="rId4"/>
    <p:sldLayoutId id="2147484424" r:id="rId5"/>
    <p:sldLayoutId id="2147484425" r:id="rId6"/>
    <p:sldLayoutId id="2147484426" r:id="rId7"/>
    <p:sldLayoutId id="2147484427" r:id="rId8"/>
    <p:sldLayoutId id="2147484428" r:id="rId9"/>
    <p:sldLayoutId id="2147484429" r:id="rId10"/>
    <p:sldLayoutId id="2147484430" r:id="rId11"/>
    <p:sldLayoutId id="2147484431" r:id="rId12"/>
    <p:sldLayoutId id="2147484432" r:id="rId13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 descr="3094.1010_KING_Master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3" y="1500188"/>
            <a:ext cx="845978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 im exer ing euisi ex ea acil</a:t>
            </a:r>
          </a:p>
          <a:p>
            <a:pPr lvl="0"/>
            <a:endParaRPr lang="nl-NL" smtClean="0"/>
          </a:p>
          <a:p>
            <a:pPr lvl="1"/>
            <a:r>
              <a:rPr lang="nl-NL" smtClean="0"/>
              <a:t>• Serperat wisci tatio odolor</a:t>
            </a:r>
          </a:p>
          <a:p>
            <a:pPr lvl="1"/>
            <a:r>
              <a:rPr lang="nl-NL" smtClean="0"/>
              <a:t>• Asting er sim vel utatis eu faccum ex</a:t>
            </a:r>
          </a:p>
          <a:p>
            <a:pPr lvl="1"/>
            <a:r>
              <a:rPr lang="nl-NL" smtClean="0"/>
              <a:t>• Ero commodi pismodip</a:t>
            </a:r>
          </a:p>
          <a:p>
            <a:pPr lvl="1"/>
            <a:r>
              <a:rPr lang="nl-NL" smtClean="0"/>
              <a:t>• Seum num dolum</a:t>
            </a:r>
          </a:p>
          <a:p>
            <a:pPr lvl="1"/>
            <a:r>
              <a:rPr lang="nl-NL" smtClean="0"/>
              <a:t>• Hendrem velendi gnisim doloborerit</a:t>
            </a:r>
          </a:p>
          <a:p>
            <a:pPr lvl="0"/>
            <a:endParaRPr lang="nl-NL" smtClean="0"/>
          </a:p>
          <a:p>
            <a:pPr lvl="0"/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7013" y="5922963"/>
            <a:ext cx="4926012" cy="5603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 b="0">
                <a:solidFill>
                  <a:schemeClr val="bg1"/>
                </a:solidFill>
                <a:latin typeface="Arial" charset="0"/>
                <a:ea typeface="ヒラギノ角ゴ Pro W3" charset="-128"/>
                <a:cs typeface="Arial" charset="0"/>
              </a:defRPr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D253438-FBBF-4C4A-BA0A-13F118CB151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3079" name="Picture 9" descr="3094.1010_KING_Master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33" r:id="rId1"/>
    <p:sldLayoutId id="2147484434" r:id="rId2"/>
    <p:sldLayoutId id="2147484435" r:id="rId3"/>
    <p:sldLayoutId id="2147484436" r:id="rId4"/>
    <p:sldLayoutId id="2147484437" r:id="rId5"/>
    <p:sldLayoutId id="2147484438" r:id="rId6"/>
    <p:sldLayoutId id="2147484439" r:id="rId7"/>
    <p:sldLayoutId id="2147484440" r:id="rId8"/>
    <p:sldLayoutId id="2147484441" r:id="rId9"/>
    <p:sldLayoutId id="2147484442" r:id="rId10"/>
    <p:sldLayoutId id="2147484443" r:id="rId11"/>
    <p:sldLayoutId id="2147484444" r:id="rId12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ヒラギノ角ゴ Pro W3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3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3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0"/>
          <p:cNvSpPr>
            <a:spLocks noGrp="1"/>
          </p:cNvSpPr>
          <p:nvPr>
            <p:ph type="ctrTitle"/>
          </p:nvPr>
        </p:nvSpPr>
        <p:spPr bwMode="auto">
          <a:xfrm>
            <a:off x="2360613" y="3041650"/>
            <a:ext cx="6624637" cy="1296988"/>
          </a:xfrm>
          <a:noFill/>
          <a:ln>
            <a:miter lim="800000"/>
            <a:headEnd/>
            <a:tailEnd/>
          </a:ln>
        </p:spPr>
        <p:txBody>
          <a:bodyPr vert="horz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dirty="0" smtClean="0">
              <a:latin typeface="Verdana" pitchFamily="34" charset="0"/>
            </a:endParaRPr>
          </a:p>
        </p:txBody>
      </p:sp>
      <p:sp>
        <p:nvSpPr>
          <p:cNvPr id="5123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227013" y="5922963"/>
            <a:ext cx="8916987" cy="56038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1200" smtClean="0">
                <a:latin typeface="Arial" pitchFamily="34" charset="0"/>
                <a:cs typeface="Arial" pitchFamily="34" charset="0"/>
              </a:rPr>
              <a:t>															Woerden, </a:t>
            </a:r>
            <a:r>
              <a:rPr lang="nl-NL" sz="1200" smtClean="0">
                <a:latin typeface="Arial" pitchFamily="34" charset="0"/>
                <a:cs typeface="Arial" pitchFamily="34" charset="0"/>
              </a:rPr>
              <a:t>15 maart 2011</a:t>
            </a:r>
            <a:endParaRPr lang="en-US" sz="120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 smtClean="0"/>
              <a:t>CMIS - Domeinmodel</a:t>
            </a:r>
          </a:p>
        </p:txBody>
      </p:sp>
      <p:sp>
        <p:nvSpPr>
          <p:cNvPr id="1229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smtClean="0"/>
          </a:p>
        </p:txBody>
      </p:sp>
      <p:pic>
        <p:nvPicPr>
          <p:cNvPr id="12292" name="Afbeelding 4" descr="[cmis-dm.jpg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7613" y="1397000"/>
            <a:ext cx="68119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 smtClean="0"/>
              <a:t>CMIS – services</a:t>
            </a:r>
          </a:p>
        </p:txBody>
      </p:sp>
      <p:sp>
        <p:nvSpPr>
          <p:cNvPr id="13315" name="Tijdelijke aanduiding voor inhoud 5"/>
          <p:cNvSpPr>
            <a:spLocks noGrp="1"/>
          </p:cNvSpPr>
          <p:nvPr>
            <p:ph idx="1"/>
          </p:nvPr>
        </p:nvSpPr>
        <p:spPr>
          <a:xfrm>
            <a:off x="457200" y="1500188"/>
            <a:ext cx="8459788" cy="4525962"/>
          </a:xfrm>
        </p:spPr>
        <p:txBody>
          <a:bodyPr/>
          <a:lstStyle/>
          <a:p>
            <a:pPr lvl="1"/>
            <a:r>
              <a:rPr lang="nl-NL" sz="2000" smtClean="0"/>
              <a:t>CMIS specificeert aantal standaard services</a:t>
            </a:r>
          </a:p>
          <a:p>
            <a:pPr lvl="1"/>
            <a:r>
              <a:rPr lang="nl-NL" sz="2000" smtClean="0"/>
              <a:t>Bindingen via AtomPub en SOAP</a:t>
            </a:r>
          </a:p>
          <a:p>
            <a:pPr lvl="1"/>
            <a:r>
              <a:rPr lang="nl-NL" sz="2000" smtClean="0"/>
              <a:t>Aantal CMIS services gebruikt om koppelvlak services </a:t>
            </a:r>
            <a:br>
              <a:rPr lang="nl-NL" sz="2000" smtClean="0"/>
            </a:br>
            <a:r>
              <a:rPr lang="nl-NL" sz="2000" smtClean="0"/>
              <a:t>in te vullen</a:t>
            </a:r>
          </a:p>
          <a:p>
            <a:endParaRPr lang="nl-NL" sz="2000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 smtClean="0"/>
              <a:t>Vragen?</a:t>
            </a:r>
          </a:p>
        </p:txBody>
      </p:sp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sz="3600" dirty="0" smtClean="0"/>
              <a:t>Doorlopen </a:t>
            </a:r>
            <a:r>
              <a:rPr lang="nl-NL" sz="3600" dirty="0" err="1" smtClean="0"/>
              <a:t>conceptspecs</a:t>
            </a:r>
            <a:r>
              <a:rPr lang="nl-NL" sz="3600" dirty="0" smtClean="0"/>
              <a:t> in </a:t>
            </a:r>
            <a:br>
              <a:rPr lang="nl-NL" sz="3600" dirty="0" smtClean="0"/>
            </a:br>
            <a:r>
              <a:rPr lang="nl-NL" sz="3600" dirty="0" smtClean="0"/>
              <a:t>detail t.b.v. overeenstemming over</a:t>
            </a:r>
          </a:p>
        </p:txBody>
      </p:sp>
      <p:sp>
        <p:nvSpPr>
          <p:cNvPr id="1536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7638"/>
            <a:ext cx="8459787" cy="4525962"/>
          </a:xfrm>
        </p:spPr>
        <p:txBody>
          <a:bodyPr wrap="square"/>
          <a:lstStyle/>
          <a:p>
            <a:endParaRPr lang="nl-NL" dirty="0" smtClean="0"/>
          </a:p>
          <a:p>
            <a:r>
              <a:rPr lang="nl-NL" b="0" dirty="0" smtClean="0"/>
              <a:t>Functionele eisen en principes (p 6-9)</a:t>
            </a:r>
          </a:p>
          <a:p>
            <a:r>
              <a:rPr lang="nl-NL" b="0" dirty="0" smtClean="0"/>
              <a:t>De te ondersteunen functies/webservices (p10)</a:t>
            </a:r>
          </a:p>
          <a:p>
            <a:r>
              <a:rPr lang="nl-NL" b="0" dirty="0" smtClean="0"/>
              <a:t>Verdeling van functies over systemen (p10)</a:t>
            </a:r>
          </a:p>
          <a:p>
            <a:r>
              <a:rPr lang="nl-NL" b="0" dirty="0" smtClean="0"/>
              <a:t>Verdeling van objecten over systemen</a:t>
            </a:r>
          </a:p>
          <a:p>
            <a:pPr lvl="1"/>
            <a:r>
              <a:rPr lang="nl-NL" dirty="0" smtClean="0"/>
              <a:t>Sleutels van documenten zaken</a:t>
            </a:r>
          </a:p>
          <a:p>
            <a:pPr lvl="1"/>
            <a:r>
              <a:rPr lang="nl-NL" dirty="0" smtClean="0"/>
              <a:t>Wel/geen redundantie tussen ZS en DMS</a:t>
            </a:r>
          </a:p>
          <a:p>
            <a:pPr lvl="1"/>
            <a:r>
              <a:rPr lang="nl-NL" b="0" dirty="0" smtClean="0"/>
              <a:t>Welke zaakgegevens opnemen als metagegevens bij een (zaak-)document (lijst p16/17)</a:t>
            </a:r>
          </a:p>
          <a:p>
            <a:pPr lvl="1"/>
            <a:r>
              <a:rPr lang="nl-NL" dirty="0" err="1" smtClean="0"/>
              <a:t>Properties</a:t>
            </a:r>
            <a:r>
              <a:rPr lang="nl-NL" dirty="0" smtClean="0"/>
              <a:t> (CMIS) van een document (p20)</a:t>
            </a:r>
            <a:endParaRPr lang="nl-NL" b="0" dirty="0" smtClean="0"/>
          </a:p>
          <a:p>
            <a:r>
              <a:rPr lang="nl-NL" b="0" dirty="0" smtClean="0"/>
              <a:t>Services / interactiepatronen (P10 – laatste kol.)</a:t>
            </a:r>
          </a:p>
          <a:p>
            <a:endParaRPr lang="nl-NL" b="0" dirty="0" smtClean="0"/>
          </a:p>
          <a:p>
            <a:endParaRPr lang="nl-NL" b="0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 dirty="0" smtClean="0"/>
              <a:t>Invullen productoverzicht</a:t>
            </a:r>
            <a:br>
              <a:rPr lang="nl-NL" dirty="0" smtClean="0"/>
            </a:br>
            <a:r>
              <a:rPr lang="nl-NL" dirty="0" smtClean="0"/>
              <a:t>(voorbeeld Woerden)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" y="1590675"/>
            <a:ext cx="78105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1500188"/>
            <a:ext cx="8459788" cy="4525962"/>
          </a:xfrm>
        </p:spPr>
        <p:txBody>
          <a:bodyPr/>
          <a:lstStyle/>
          <a:p>
            <a:pPr lvl="1"/>
            <a:r>
              <a:rPr lang="nl-NL" sz="1800" dirty="0" smtClean="0"/>
              <a:t>Het koppelvlak ondersteunt de meest gebruikte </a:t>
            </a:r>
            <a:br>
              <a:rPr lang="nl-NL" sz="1800" dirty="0" smtClean="0"/>
            </a:br>
            <a:r>
              <a:rPr lang="nl-NL" sz="1800" dirty="0" smtClean="0"/>
              <a:t>basisfunctionaliteit van de </a:t>
            </a:r>
            <a:r>
              <a:rPr lang="nl-NL" sz="1800" dirty="0" err="1" smtClean="0"/>
              <a:t>applicatie-applicatie</a:t>
            </a:r>
            <a:r>
              <a:rPr lang="nl-NL" sz="1800" dirty="0" smtClean="0"/>
              <a:t> koppelingen</a:t>
            </a:r>
          </a:p>
          <a:p>
            <a:pPr lvl="1"/>
            <a:r>
              <a:rPr lang="nl-NL" sz="1800" dirty="0" smtClean="0"/>
              <a:t>Voor de koppeling wordt gebruik gemaakt van bestaande </a:t>
            </a:r>
            <a:br>
              <a:rPr lang="nl-NL" sz="1800" dirty="0" smtClean="0"/>
            </a:br>
            <a:r>
              <a:rPr lang="nl-NL" sz="1800" dirty="0" smtClean="0"/>
              <a:t>vastgestelde standaarden: </a:t>
            </a:r>
          </a:p>
          <a:p>
            <a:pPr lvl="2"/>
            <a:r>
              <a:rPr lang="nl-NL" sz="1800" dirty="0" smtClean="0"/>
              <a:t>webservices (SOAP/XML) </a:t>
            </a:r>
          </a:p>
          <a:p>
            <a:pPr lvl="2"/>
            <a:r>
              <a:rPr lang="nl-NL" sz="1800" dirty="0" smtClean="0"/>
              <a:t>CMIS  1.0, StUF 3.01, StUF ZKN 3.10 en RGBZ 1.0</a:t>
            </a:r>
          </a:p>
          <a:p>
            <a:pPr lvl="2"/>
            <a:endParaRPr lang="nl-NL" sz="1800" dirty="0" smtClean="0"/>
          </a:p>
          <a:p>
            <a:pPr lvl="1"/>
            <a:r>
              <a:rPr lang="nl-NL" sz="1800" dirty="0" smtClean="0"/>
              <a:t>De onderliggende specificatie scherpt deze standaarden aan en </a:t>
            </a:r>
            <a:br>
              <a:rPr lang="nl-NL" sz="1800" dirty="0" smtClean="0"/>
            </a:br>
            <a:r>
              <a:rPr lang="nl-NL" sz="1800" dirty="0" smtClean="0"/>
              <a:t>concretiseert ze voor het vastgestelde werkingsgebied en </a:t>
            </a:r>
            <a:br>
              <a:rPr lang="nl-NL" sz="1800" dirty="0" smtClean="0"/>
            </a:br>
            <a:r>
              <a:rPr lang="nl-NL" sz="1800" dirty="0" smtClean="0"/>
              <a:t>de te ondersteunen functionaliteit</a:t>
            </a:r>
            <a:br>
              <a:rPr lang="nl-NL" sz="1800" dirty="0" smtClean="0"/>
            </a:br>
            <a:endParaRPr lang="nl-NL" sz="1800" dirty="0" smtClean="0"/>
          </a:p>
          <a:p>
            <a:pPr lvl="1"/>
            <a:r>
              <a:rPr lang="nl-NL" sz="1800" dirty="0" smtClean="0"/>
              <a:t>Het koppelvlak past binnen en sluit aan op de GEMMA</a:t>
            </a:r>
            <a:br>
              <a:rPr lang="nl-NL" sz="1800" dirty="0" smtClean="0"/>
            </a:br>
            <a:endParaRPr lang="nl-NL" sz="1800" dirty="0" smtClean="0"/>
          </a:p>
          <a:p>
            <a:pPr lvl="1"/>
            <a:r>
              <a:rPr lang="nl-NL" sz="1800" dirty="0" smtClean="0"/>
              <a:t>Informatie wordt waar mogelijk slechts op één plek vastgelegd</a:t>
            </a:r>
          </a:p>
          <a:p>
            <a:endParaRPr lang="nl-NL" sz="1200" b="0" dirty="0" smtClean="0"/>
          </a:p>
          <a:p>
            <a:endParaRPr lang="nl-NL" sz="1200" b="0" dirty="0" smtClean="0"/>
          </a:p>
        </p:txBody>
      </p:sp>
      <p:sp>
        <p:nvSpPr>
          <p:cNvPr id="7171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sz="3600" smtClean="0"/>
              <a:t>Conceptspecificatie - Uitgangspunten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Proces/systeemcontext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Workshop KINGjaarcongres 06 januari 2011</a:t>
            </a:r>
            <a:endParaRPr lang="en-US"/>
          </a:p>
        </p:txBody>
      </p:sp>
      <p:pic>
        <p:nvPicPr>
          <p:cNvPr id="1026" name="Picture 2" descr="servi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123932"/>
            <a:ext cx="4181475" cy="2543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fgeronde rechthoek 5"/>
          <p:cNvSpPr/>
          <p:nvPr/>
        </p:nvSpPr>
        <p:spPr>
          <a:xfrm>
            <a:off x="5848350" y="4191000"/>
            <a:ext cx="2447925" cy="1162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err="1" smtClean="0"/>
              <a:t>Creeren</a:t>
            </a:r>
            <a:r>
              <a:rPr lang="nl-NL" sz="1600" dirty="0" smtClean="0"/>
              <a:t> en</a:t>
            </a:r>
          </a:p>
          <a:p>
            <a:pPr algn="ctr"/>
            <a:r>
              <a:rPr lang="nl-NL" sz="1600" dirty="0" smtClean="0"/>
              <a:t>Wijzigen van </a:t>
            </a:r>
          </a:p>
          <a:p>
            <a:pPr algn="ctr"/>
            <a:r>
              <a:rPr lang="nl-NL" sz="1600" dirty="0" smtClean="0"/>
              <a:t>zaakgegevens</a:t>
            </a:r>
            <a:endParaRPr lang="nl-NL" sz="1600" dirty="0"/>
          </a:p>
        </p:txBody>
      </p:sp>
      <p:sp>
        <p:nvSpPr>
          <p:cNvPr id="7" name="Afgeronde rechthoek 6"/>
          <p:cNvSpPr/>
          <p:nvPr/>
        </p:nvSpPr>
        <p:spPr>
          <a:xfrm>
            <a:off x="457200" y="1219200"/>
            <a:ext cx="2447925" cy="1162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err="1" smtClean="0"/>
              <a:t>Creeren</a:t>
            </a:r>
            <a:r>
              <a:rPr lang="nl-NL" sz="1600" dirty="0" smtClean="0"/>
              <a:t> en</a:t>
            </a:r>
          </a:p>
          <a:p>
            <a:pPr algn="ctr"/>
            <a:r>
              <a:rPr lang="nl-NL" sz="1600" dirty="0" smtClean="0"/>
              <a:t>Wijzigen van zaakgerelateerde</a:t>
            </a:r>
            <a:r>
              <a:rPr lang="nl-NL" sz="1600" dirty="0" smtClean="0"/>
              <a:t> </a:t>
            </a:r>
            <a:r>
              <a:rPr lang="nl-NL" sz="1600" dirty="0" smtClean="0"/>
              <a:t>documenten</a:t>
            </a:r>
          </a:p>
        </p:txBody>
      </p:sp>
      <p:sp>
        <p:nvSpPr>
          <p:cNvPr id="8" name="Afgeronde rechthoek 7"/>
          <p:cNvSpPr/>
          <p:nvPr/>
        </p:nvSpPr>
        <p:spPr>
          <a:xfrm>
            <a:off x="5848350" y="2867025"/>
            <a:ext cx="2447925" cy="1162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/>
              <a:t>Raadplegen van </a:t>
            </a:r>
          </a:p>
          <a:p>
            <a:pPr algn="ctr"/>
            <a:r>
              <a:rPr lang="nl-NL" sz="1600" dirty="0" smtClean="0"/>
              <a:t>zaakgegevens</a:t>
            </a:r>
            <a:endParaRPr lang="nl-NL" sz="1600" dirty="0"/>
          </a:p>
        </p:txBody>
      </p:sp>
      <p:sp>
        <p:nvSpPr>
          <p:cNvPr id="9" name="Afgeronde rechthoek 8"/>
          <p:cNvSpPr/>
          <p:nvPr/>
        </p:nvSpPr>
        <p:spPr>
          <a:xfrm>
            <a:off x="3019425" y="1219200"/>
            <a:ext cx="2447925" cy="1162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/>
              <a:t>Raadplegen van </a:t>
            </a:r>
          </a:p>
          <a:p>
            <a:pPr algn="ctr"/>
            <a:r>
              <a:rPr lang="nl-NL" sz="1600" dirty="0" smtClean="0"/>
              <a:t>Zaakgerelateerde documenten</a:t>
            </a:r>
            <a:endParaRPr lang="nl-NL" sz="1600" dirty="0"/>
          </a:p>
        </p:txBody>
      </p:sp>
      <p:cxnSp>
        <p:nvCxnSpPr>
          <p:cNvPr id="11" name="Gebogen verbindingslijn 10"/>
          <p:cNvCxnSpPr>
            <a:stCxn id="7" idx="2"/>
          </p:cNvCxnSpPr>
          <p:nvPr/>
        </p:nvCxnSpPr>
        <p:spPr>
          <a:xfrm rot="5400000">
            <a:off x="454819" y="3098006"/>
            <a:ext cx="1943100" cy="509588"/>
          </a:xfrm>
          <a:prstGeom prst="bentConnector3">
            <a:avLst>
              <a:gd name="adj1" fmla="val 32843"/>
            </a:avLst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Vorm 17"/>
          <p:cNvCxnSpPr>
            <a:endCxn id="9" idx="2"/>
          </p:cNvCxnSpPr>
          <p:nvPr/>
        </p:nvCxnSpPr>
        <p:spPr>
          <a:xfrm flipV="1">
            <a:off x="1681163" y="2381250"/>
            <a:ext cx="2562225" cy="636589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Gebogen verbindingslijn 22"/>
          <p:cNvCxnSpPr/>
          <p:nvPr/>
        </p:nvCxnSpPr>
        <p:spPr>
          <a:xfrm flipV="1">
            <a:off x="3910013" y="3467100"/>
            <a:ext cx="2062162" cy="72390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Gebogen verbindingslijn 24"/>
          <p:cNvCxnSpPr/>
          <p:nvPr/>
        </p:nvCxnSpPr>
        <p:spPr>
          <a:xfrm>
            <a:off x="3910013" y="4191000"/>
            <a:ext cx="1938337" cy="590550"/>
          </a:xfrm>
          <a:prstGeom prst="bentConnector3">
            <a:avLst>
              <a:gd name="adj1" fmla="val 52948"/>
            </a:avLst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ervi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123932"/>
            <a:ext cx="4181475" cy="2543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hthoek 9"/>
          <p:cNvSpPr/>
          <p:nvPr/>
        </p:nvSpPr>
        <p:spPr>
          <a:xfrm>
            <a:off x="981075" y="4019550"/>
            <a:ext cx="3638550" cy="552450"/>
          </a:xfrm>
          <a:prstGeom prst="rect">
            <a:avLst/>
          </a:prstGeom>
          <a:solidFill>
            <a:srgbClr val="FF90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Architectuur – optie 1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Workshop KINGjaarcongres 06 januari 2011</a:t>
            </a:r>
            <a:endParaRPr lang="en-US"/>
          </a:p>
        </p:txBody>
      </p:sp>
      <p:sp>
        <p:nvSpPr>
          <p:cNvPr id="6" name="Afgeronde rechthoek 5"/>
          <p:cNvSpPr/>
          <p:nvPr/>
        </p:nvSpPr>
        <p:spPr>
          <a:xfrm>
            <a:off x="2871787" y="1219200"/>
            <a:ext cx="2447925" cy="1162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err="1" smtClean="0"/>
              <a:t>Creeren</a:t>
            </a:r>
            <a:r>
              <a:rPr lang="nl-NL" sz="1600" dirty="0" smtClean="0"/>
              <a:t> en</a:t>
            </a:r>
          </a:p>
          <a:p>
            <a:pPr algn="ctr"/>
            <a:r>
              <a:rPr lang="nl-NL" sz="1600" dirty="0" smtClean="0"/>
              <a:t>Wijzigen van zaakgerelateerde</a:t>
            </a:r>
            <a:r>
              <a:rPr lang="nl-NL" sz="1600" dirty="0" smtClean="0"/>
              <a:t> </a:t>
            </a:r>
            <a:r>
              <a:rPr lang="nl-NL" sz="1600" dirty="0" smtClean="0"/>
              <a:t>documenten</a:t>
            </a:r>
          </a:p>
        </p:txBody>
      </p:sp>
      <p:cxnSp>
        <p:nvCxnSpPr>
          <p:cNvPr id="18" name="Rechte verbindingslijn met pijl 17"/>
          <p:cNvCxnSpPr/>
          <p:nvPr/>
        </p:nvCxnSpPr>
        <p:spPr>
          <a:xfrm rot="10800000" flipV="1">
            <a:off x="1485901" y="4019550"/>
            <a:ext cx="2447925" cy="5524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Rechte verbindingslijn met pijl 18"/>
          <p:cNvCxnSpPr/>
          <p:nvPr/>
        </p:nvCxnSpPr>
        <p:spPr>
          <a:xfrm rot="16200000" flipH="1">
            <a:off x="3505201" y="2809874"/>
            <a:ext cx="85725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kstvak 20"/>
          <p:cNvSpPr txBox="1"/>
          <p:nvPr/>
        </p:nvSpPr>
        <p:spPr>
          <a:xfrm>
            <a:off x="5012741" y="2914650"/>
            <a:ext cx="36311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Voordelen/nadelen:</a:t>
            </a:r>
          </a:p>
          <a:p>
            <a:pPr>
              <a:buFont typeface="Arial" pitchFamily="34" charset="0"/>
              <a:buChar char="•"/>
            </a:pPr>
            <a:r>
              <a:rPr lang="nl-NL" sz="1200" dirty="0" smtClean="0"/>
              <a:t> </a:t>
            </a:r>
            <a:r>
              <a:rPr lang="nl-NL" sz="1200" dirty="0" smtClean="0"/>
              <a:t>eenvoudige </a:t>
            </a:r>
            <a:r>
              <a:rPr lang="nl-NL" sz="1200" dirty="0" err="1" smtClean="0"/>
              <a:t>synch</a:t>
            </a:r>
            <a:r>
              <a:rPr lang="nl-NL" sz="1200" dirty="0" smtClean="0"/>
              <a:t>. DMS en ZS</a:t>
            </a:r>
          </a:p>
          <a:p>
            <a:pPr>
              <a:buFont typeface="Arial" pitchFamily="34" charset="0"/>
              <a:buChar char="•"/>
            </a:pPr>
            <a:r>
              <a:rPr lang="nl-NL" sz="1200" dirty="0" smtClean="0"/>
              <a:t> </a:t>
            </a:r>
            <a:r>
              <a:rPr lang="nl-NL" sz="1200" dirty="0" smtClean="0"/>
              <a:t>1-richting</a:t>
            </a:r>
          </a:p>
          <a:p>
            <a:pPr>
              <a:buFont typeface="Arial" pitchFamily="34" charset="0"/>
              <a:buChar char="•"/>
            </a:pPr>
            <a:r>
              <a:rPr lang="nl-NL" sz="1200" dirty="0" smtClean="0"/>
              <a:t> Zaak/</a:t>
            </a:r>
            <a:r>
              <a:rPr lang="nl-NL" sz="1200" dirty="0" err="1" smtClean="0"/>
              <a:t>doc.gegevens</a:t>
            </a:r>
            <a:r>
              <a:rPr lang="nl-NL" sz="1200" dirty="0" smtClean="0"/>
              <a:t> consistent</a:t>
            </a:r>
            <a:endParaRPr lang="nl-NL" sz="1200" dirty="0" smtClean="0"/>
          </a:p>
          <a:p>
            <a:pPr>
              <a:buFont typeface="Arial" pitchFamily="34" charset="0"/>
              <a:buChar char="•"/>
            </a:pPr>
            <a:r>
              <a:rPr lang="nl-NL" sz="1200" dirty="0" smtClean="0"/>
              <a:t> Zaak en </a:t>
            </a:r>
            <a:r>
              <a:rPr lang="nl-NL" sz="1200" dirty="0" err="1" smtClean="0"/>
              <a:t>doc</a:t>
            </a:r>
            <a:r>
              <a:rPr lang="nl-NL" sz="1200" dirty="0" smtClean="0"/>
              <a:t>. creatie via één standaard</a:t>
            </a:r>
          </a:p>
          <a:p>
            <a:pPr>
              <a:buFont typeface="Arial" pitchFamily="34" charset="0"/>
              <a:buChar char="•"/>
            </a:pPr>
            <a:r>
              <a:rPr lang="nl-NL" sz="1200" dirty="0" smtClean="0"/>
              <a:t> </a:t>
            </a:r>
            <a:r>
              <a:rPr lang="nl-NL" sz="1200" dirty="0" smtClean="0"/>
              <a:t>Lage kosten</a:t>
            </a:r>
          </a:p>
        </p:txBody>
      </p:sp>
      <p:sp>
        <p:nvSpPr>
          <p:cNvPr id="22" name="Afgeronde rechthoek 21"/>
          <p:cNvSpPr/>
          <p:nvPr/>
        </p:nvSpPr>
        <p:spPr>
          <a:xfrm>
            <a:off x="227013" y="1219199"/>
            <a:ext cx="2447925" cy="1162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err="1" smtClean="0"/>
              <a:t>Creeren</a:t>
            </a:r>
            <a:r>
              <a:rPr lang="nl-NL" sz="1600" dirty="0" smtClean="0"/>
              <a:t> en</a:t>
            </a:r>
          </a:p>
          <a:p>
            <a:pPr algn="ctr"/>
            <a:r>
              <a:rPr lang="nl-NL" sz="1600" dirty="0" smtClean="0"/>
              <a:t>Wijzigen van </a:t>
            </a:r>
          </a:p>
          <a:p>
            <a:pPr algn="ctr"/>
            <a:r>
              <a:rPr lang="nl-NL" sz="1600" dirty="0" smtClean="0"/>
              <a:t>zaakgegevens</a:t>
            </a:r>
            <a:endParaRPr lang="nl-NL" sz="1600" dirty="0"/>
          </a:p>
        </p:txBody>
      </p:sp>
      <p:cxnSp>
        <p:nvCxnSpPr>
          <p:cNvPr id="23" name="Rechte verbindingslijn met pijl 22"/>
          <p:cNvCxnSpPr/>
          <p:nvPr/>
        </p:nvCxnSpPr>
        <p:spPr>
          <a:xfrm>
            <a:off x="1771653" y="2381250"/>
            <a:ext cx="2000247" cy="8572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ervi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123932"/>
            <a:ext cx="4181475" cy="2543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hthoek 9"/>
          <p:cNvSpPr/>
          <p:nvPr/>
        </p:nvSpPr>
        <p:spPr>
          <a:xfrm>
            <a:off x="981075" y="4019550"/>
            <a:ext cx="3638550" cy="552450"/>
          </a:xfrm>
          <a:prstGeom prst="rect">
            <a:avLst/>
          </a:prstGeom>
          <a:solidFill>
            <a:srgbClr val="FF90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Architectuur – optie 2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Workshop KINGjaarcongres 06 januari 2011</a:t>
            </a:r>
            <a:endParaRPr lang="en-US"/>
          </a:p>
        </p:txBody>
      </p:sp>
      <p:cxnSp>
        <p:nvCxnSpPr>
          <p:cNvPr id="18" name="Rechte verbindingslijn met pijl 17"/>
          <p:cNvCxnSpPr/>
          <p:nvPr/>
        </p:nvCxnSpPr>
        <p:spPr>
          <a:xfrm rot="10800000" flipV="1">
            <a:off x="1485902" y="2381248"/>
            <a:ext cx="2209798" cy="21907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kstvak 20"/>
          <p:cNvSpPr txBox="1"/>
          <p:nvPr/>
        </p:nvSpPr>
        <p:spPr>
          <a:xfrm>
            <a:off x="4831766" y="2914650"/>
            <a:ext cx="422904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dirty="0" smtClean="0"/>
              <a:t>Voordelen/nadelen:</a:t>
            </a:r>
          </a:p>
          <a:p>
            <a:pPr>
              <a:buFont typeface="Arial" pitchFamily="34" charset="0"/>
              <a:buChar char="•"/>
            </a:pPr>
            <a:r>
              <a:rPr lang="nl-NL" sz="1100" dirty="0" smtClean="0"/>
              <a:t> </a:t>
            </a:r>
            <a:r>
              <a:rPr lang="nl-NL" sz="1100" dirty="0" smtClean="0"/>
              <a:t>Verantwoordelijkheid bij service </a:t>
            </a:r>
            <a:r>
              <a:rPr lang="nl-NL" sz="1100" dirty="0" err="1" smtClean="0"/>
              <a:t>consumer</a:t>
            </a:r>
            <a:r>
              <a:rPr lang="nl-NL" sz="1100" dirty="0" smtClean="0"/>
              <a:t/>
            </a:r>
            <a:br>
              <a:rPr lang="nl-NL" sz="1100" dirty="0" smtClean="0"/>
            </a:br>
            <a:r>
              <a:rPr lang="nl-NL" sz="1100" dirty="0" smtClean="0"/>
              <a:t>  </a:t>
            </a:r>
            <a:r>
              <a:rPr lang="nl-NL" sz="1100" dirty="0" err="1" smtClean="0"/>
              <a:t>dwz</a:t>
            </a:r>
            <a:r>
              <a:rPr lang="nl-NL" sz="1100" dirty="0" smtClean="0"/>
              <a:t>: service </a:t>
            </a:r>
            <a:r>
              <a:rPr lang="nl-NL" sz="1100" dirty="0" err="1" smtClean="0"/>
              <a:t>consumer</a:t>
            </a:r>
            <a:r>
              <a:rPr lang="nl-NL" sz="1100" dirty="0" smtClean="0"/>
              <a:t> bepaalt onderlinge </a:t>
            </a:r>
            <a:br>
              <a:rPr lang="nl-NL" sz="1100" dirty="0" smtClean="0"/>
            </a:br>
            <a:r>
              <a:rPr lang="nl-NL" sz="1100" dirty="0" smtClean="0"/>
              <a:t>consistentie tussen zaak,- en </a:t>
            </a:r>
            <a:r>
              <a:rPr lang="nl-NL" sz="1100" dirty="0" err="1" smtClean="0"/>
              <a:t>doc</a:t>
            </a:r>
            <a:r>
              <a:rPr lang="nl-NL" sz="1100" dirty="0" smtClean="0"/>
              <a:t>.(</a:t>
            </a:r>
            <a:r>
              <a:rPr lang="nl-NL" sz="1100" dirty="0" err="1" smtClean="0"/>
              <a:t>meta</a:t>
            </a:r>
            <a:r>
              <a:rPr lang="nl-NL" sz="1100" dirty="0" smtClean="0"/>
              <a:t>) gegevens</a:t>
            </a:r>
          </a:p>
          <a:p>
            <a:pPr>
              <a:buFont typeface="Arial" pitchFamily="34" charset="0"/>
              <a:buChar char="•"/>
            </a:pPr>
            <a:r>
              <a:rPr lang="nl-NL" sz="1100" dirty="0" smtClean="0"/>
              <a:t> Risico</a:t>
            </a:r>
            <a:r>
              <a:rPr lang="nl-NL" sz="1100" smtClean="0"/>
              <a:t>: inconsistenties</a:t>
            </a:r>
            <a:endParaRPr lang="nl-NL" sz="1100" dirty="0" smtClean="0"/>
          </a:p>
          <a:p>
            <a:pPr>
              <a:buFont typeface="Arial" pitchFamily="34" charset="0"/>
              <a:buChar char="•"/>
            </a:pPr>
            <a:endParaRPr lang="nl-NL" sz="1100" dirty="0" smtClean="0"/>
          </a:p>
        </p:txBody>
      </p:sp>
      <p:sp>
        <p:nvSpPr>
          <p:cNvPr id="14" name="Afgeronde rechthoek 13"/>
          <p:cNvSpPr/>
          <p:nvPr/>
        </p:nvSpPr>
        <p:spPr>
          <a:xfrm>
            <a:off x="2871787" y="1219200"/>
            <a:ext cx="2447925" cy="1162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err="1" smtClean="0"/>
              <a:t>Creeren</a:t>
            </a:r>
            <a:r>
              <a:rPr lang="nl-NL" sz="1600" dirty="0" smtClean="0"/>
              <a:t> en</a:t>
            </a:r>
          </a:p>
          <a:p>
            <a:pPr algn="ctr"/>
            <a:r>
              <a:rPr lang="nl-NL" sz="1600" dirty="0" smtClean="0"/>
              <a:t>Wijzigen van zaakgerelateerde</a:t>
            </a:r>
            <a:r>
              <a:rPr lang="nl-NL" sz="1600" dirty="0" smtClean="0"/>
              <a:t> </a:t>
            </a:r>
            <a:r>
              <a:rPr lang="nl-NL" sz="1600" dirty="0" smtClean="0"/>
              <a:t>documenten</a:t>
            </a:r>
          </a:p>
        </p:txBody>
      </p:sp>
      <p:cxnSp>
        <p:nvCxnSpPr>
          <p:cNvPr id="15" name="Rechte verbindingslijn met pijl 14"/>
          <p:cNvCxnSpPr/>
          <p:nvPr/>
        </p:nvCxnSpPr>
        <p:spPr>
          <a:xfrm rot="16200000" flipH="1">
            <a:off x="3505201" y="2809874"/>
            <a:ext cx="85725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Afgeronde rechthoek 15"/>
          <p:cNvSpPr/>
          <p:nvPr/>
        </p:nvSpPr>
        <p:spPr>
          <a:xfrm>
            <a:off x="227013" y="1219199"/>
            <a:ext cx="2447925" cy="1162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err="1" smtClean="0"/>
              <a:t>Creeren</a:t>
            </a:r>
            <a:r>
              <a:rPr lang="nl-NL" sz="1600" dirty="0" smtClean="0"/>
              <a:t> en</a:t>
            </a:r>
          </a:p>
          <a:p>
            <a:pPr algn="ctr"/>
            <a:r>
              <a:rPr lang="nl-NL" sz="1600" dirty="0" smtClean="0"/>
              <a:t>Wijzigen van </a:t>
            </a:r>
          </a:p>
          <a:p>
            <a:pPr algn="ctr"/>
            <a:r>
              <a:rPr lang="nl-NL" sz="1600" dirty="0" smtClean="0"/>
              <a:t>zaakgegevens</a:t>
            </a:r>
            <a:endParaRPr lang="nl-NL" sz="1600" dirty="0"/>
          </a:p>
        </p:txBody>
      </p:sp>
      <p:cxnSp>
        <p:nvCxnSpPr>
          <p:cNvPr id="22" name="Rechte verbindingslijn met pijl 21"/>
          <p:cNvCxnSpPr/>
          <p:nvPr/>
        </p:nvCxnSpPr>
        <p:spPr>
          <a:xfrm>
            <a:off x="1485903" y="2381248"/>
            <a:ext cx="2324097" cy="8572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5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smtClean="0"/>
              <a:t>Conceptspecificatie - Werking</a:t>
            </a:r>
          </a:p>
        </p:txBody>
      </p:sp>
      <p:sp>
        <p:nvSpPr>
          <p:cNvPr id="10243" name="Tijdelijke aanduiding voor inhoud 6"/>
          <p:cNvSpPr>
            <a:spLocks noGrp="1"/>
          </p:cNvSpPr>
          <p:nvPr>
            <p:ph idx="1"/>
          </p:nvPr>
        </p:nvSpPr>
        <p:spPr>
          <a:xfrm>
            <a:off x="684213" y="1147763"/>
            <a:ext cx="8459787" cy="4525962"/>
          </a:xfrm>
        </p:spPr>
        <p:txBody>
          <a:bodyPr/>
          <a:lstStyle/>
          <a:p>
            <a:pPr>
              <a:defRPr/>
            </a:pPr>
            <a:r>
              <a:rPr lang="nl-NL" sz="2000" b="0" dirty="0" smtClean="0"/>
              <a:t>14 services</a:t>
            </a:r>
          </a:p>
          <a:p>
            <a:pPr lvl="1">
              <a:defRPr/>
            </a:pPr>
            <a:r>
              <a:rPr lang="nl-NL" sz="2000" dirty="0" smtClean="0"/>
              <a:t>Serviceleverancier: Zaaksysteem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nl-NL" sz="1400" dirty="0" smtClean="0"/>
              <a:t>Creëer Zaak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nl-NL" sz="1400" dirty="0" smtClean="0"/>
              <a:t>Sluit Zaak af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nl-NL" sz="1400" dirty="0" smtClean="0"/>
              <a:t>Geef Zaakstatus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nl-NL" sz="1400" dirty="0" smtClean="0"/>
              <a:t>Geef Zaakdetails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nl-NL" sz="1400" dirty="0" smtClean="0"/>
              <a:t>Actualiseer Zaakstatus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nl-NL" sz="1400" dirty="0" smtClean="0">
                <a:solidFill>
                  <a:srgbClr val="FFC000"/>
                </a:solidFill>
              </a:rPr>
              <a:t>Update Zaak</a:t>
            </a:r>
          </a:p>
          <a:p>
            <a:pPr marL="800100" lvl="1">
              <a:defRPr/>
            </a:pPr>
            <a:r>
              <a:rPr lang="nl-NL" sz="2000" dirty="0" smtClean="0"/>
              <a:t>Serviceleverancier: DMS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nl-NL" sz="1400" dirty="0" smtClean="0"/>
              <a:t>Geef Zaakdocument lezen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nl-NL" sz="1400" dirty="0" smtClean="0"/>
              <a:t>Geef Zaakdocument bewerken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nl-NL" sz="1400" dirty="0" smtClean="0"/>
              <a:t>Geef lijst Zaakdocumenten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nl-NL" sz="1400" dirty="0" smtClean="0"/>
              <a:t>Voeg Zaakdocument toe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nl-NL" sz="1400" dirty="0" smtClean="0"/>
              <a:t>Koppel Zaakdocument aan Zaak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nl-NL" sz="1400" dirty="0" err="1" smtClean="0">
                <a:solidFill>
                  <a:srgbClr val="FFC000"/>
                </a:solidFill>
              </a:rPr>
              <a:t>Create</a:t>
            </a:r>
            <a:r>
              <a:rPr lang="nl-NL" sz="1400" dirty="0" smtClean="0">
                <a:solidFill>
                  <a:srgbClr val="FFC000"/>
                </a:solidFill>
              </a:rPr>
              <a:t> Zaakdocument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nl-NL" sz="1400" dirty="0" smtClean="0">
                <a:solidFill>
                  <a:srgbClr val="FFC000"/>
                </a:solidFill>
              </a:rPr>
              <a:t>Update Zaakdocument</a:t>
            </a:r>
          </a:p>
          <a:p>
            <a:pPr marL="1200150" lvl="2" indent="-342900">
              <a:buFont typeface="+mj-lt"/>
              <a:buAutoNum type="arabicPeriod"/>
              <a:defRPr/>
            </a:pPr>
            <a:r>
              <a:rPr lang="nl-NL" sz="1400" dirty="0" smtClean="0">
                <a:solidFill>
                  <a:srgbClr val="FFC000"/>
                </a:solidFill>
              </a:rPr>
              <a:t>Update </a:t>
            </a:r>
            <a:r>
              <a:rPr lang="nl-NL" sz="1400" dirty="0" err="1" smtClean="0">
                <a:solidFill>
                  <a:srgbClr val="FFC000"/>
                </a:solidFill>
              </a:rPr>
              <a:t>Zaakdossieer</a:t>
            </a:r>
            <a:endParaRPr lang="nl-NL" sz="1400" dirty="0" smtClean="0">
              <a:solidFill>
                <a:srgbClr val="FFC000"/>
              </a:solidFill>
            </a:endParaRPr>
          </a:p>
          <a:p>
            <a:pPr marL="1200150" lvl="2" indent="-342900">
              <a:buFont typeface="+mj-lt"/>
              <a:buAutoNum type="arabicPeriod"/>
              <a:defRPr/>
            </a:pPr>
            <a:endParaRPr lang="nl-NL" sz="1400" dirty="0" smtClean="0"/>
          </a:p>
          <a:p>
            <a:pPr marL="400050">
              <a:defRPr/>
            </a:pPr>
            <a:r>
              <a:rPr lang="nl-NL" sz="2000" b="0" dirty="0" smtClean="0"/>
              <a:t>StUF 3.01, StUF ZKN 3.10 voor Zaaksysteem services </a:t>
            </a:r>
          </a:p>
          <a:p>
            <a:pPr marL="400050">
              <a:defRPr/>
            </a:pPr>
            <a:r>
              <a:rPr lang="nl-NL" sz="2000" b="0" dirty="0" smtClean="0"/>
              <a:t>CMIS 1.0 voor DMS services</a:t>
            </a:r>
            <a:endParaRPr lang="nl-NL" sz="2000" dirty="0" smtClean="0"/>
          </a:p>
          <a:p>
            <a:pPr>
              <a:defRPr/>
            </a:pPr>
            <a:endParaRPr lang="nl-NL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5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smtClean="0"/>
              <a:t>Authentieke bron van data</a:t>
            </a:r>
          </a:p>
        </p:txBody>
      </p:sp>
      <p:pic>
        <p:nvPicPr>
          <p:cNvPr id="9219" name="Afbeelding 0" descr="relatie-RGBZobjecten-en-informatiefuncti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17613"/>
            <a:ext cx="57626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kstvak 9"/>
          <p:cNvSpPr txBox="1">
            <a:spLocks noChangeArrowheads="1"/>
          </p:cNvSpPr>
          <p:nvPr/>
        </p:nvSpPr>
        <p:spPr bwMode="auto">
          <a:xfrm>
            <a:off x="6219825" y="1217613"/>
            <a:ext cx="25146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NL"/>
              <a:t> </a:t>
            </a:r>
            <a:r>
              <a:rPr lang="nl-NL" b="0"/>
              <a:t>Zaakinformatie </a:t>
            </a:r>
            <a:br>
              <a:rPr lang="nl-NL" b="0"/>
            </a:br>
            <a:r>
              <a:rPr lang="nl-NL" b="0"/>
              <a:t>  opslaan in ZS</a:t>
            </a:r>
          </a:p>
          <a:p>
            <a:endParaRPr lang="nl-NL" b="0"/>
          </a:p>
          <a:p>
            <a:pPr>
              <a:buFont typeface="Arial" pitchFamily="34" charset="0"/>
              <a:buChar char="•"/>
            </a:pPr>
            <a:r>
              <a:rPr lang="nl-NL"/>
              <a:t> </a:t>
            </a:r>
            <a:r>
              <a:rPr lang="nl-NL" b="0"/>
              <a:t>Koppeling op basis</a:t>
            </a:r>
            <a:br>
              <a:rPr lang="nl-NL" b="0"/>
            </a:br>
            <a:r>
              <a:rPr lang="nl-NL" b="0"/>
              <a:t>  van document_id</a:t>
            </a:r>
          </a:p>
        </p:txBody>
      </p:sp>
      <p:sp>
        <p:nvSpPr>
          <p:cNvPr id="5" name="Ovaal 4"/>
          <p:cNvSpPr/>
          <p:nvPr/>
        </p:nvSpPr>
        <p:spPr>
          <a:xfrm>
            <a:off x="5057775" y="2081212"/>
            <a:ext cx="1343026" cy="1228725"/>
          </a:xfrm>
          <a:prstGeom prst="ellipse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5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smtClean="0"/>
              <a:t>Waarom CMIS?</a:t>
            </a:r>
          </a:p>
        </p:txBody>
      </p:sp>
      <p:sp>
        <p:nvSpPr>
          <p:cNvPr id="10243" name="Tijdelijke aanduiding voor inhoud 6"/>
          <p:cNvSpPr>
            <a:spLocks noGrp="1"/>
          </p:cNvSpPr>
          <p:nvPr>
            <p:ph idx="1"/>
          </p:nvPr>
        </p:nvSpPr>
        <p:spPr>
          <a:xfrm>
            <a:off x="684213" y="1147763"/>
            <a:ext cx="8459787" cy="4525962"/>
          </a:xfrm>
        </p:spPr>
        <p:txBody>
          <a:bodyPr/>
          <a:lstStyle/>
          <a:p>
            <a:r>
              <a:rPr lang="nl-NL" sz="1800" b="0" dirty="0" smtClean="0"/>
              <a:t>CMIS: Content Management </a:t>
            </a:r>
            <a:r>
              <a:rPr lang="nl-NL" sz="1800" b="0" dirty="0" err="1" smtClean="0"/>
              <a:t>Interoperability</a:t>
            </a:r>
            <a:r>
              <a:rPr lang="nl-NL" sz="1800" b="0" dirty="0" smtClean="0"/>
              <a:t> Services</a:t>
            </a:r>
            <a:endParaRPr lang="nl-NL" b="0" dirty="0" smtClean="0"/>
          </a:p>
          <a:p>
            <a:pPr lvl="1"/>
            <a:r>
              <a:rPr lang="nl-NL" sz="1800" dirty="0" smtClean="0"/>
              <a:t>Op 1 mei 2010 goedgekeurd door OASIS</a:t>
            </a:r>
          </a:p>
          <a:p>
            <a:pPr lvl="1"/>
            <a:r>
              <a:rPr lang="nl-NL" sz="1800" dirty="0" smtClean="0"/>
              <a:t>Bedoelt voor interoperabiliteit tussen </a:t>
            </a:r>
            <a:r>
              <a:rPr lang="nl-NL" sz="1800" dirty="0" err="1" smtClean="0"/>
              <a:t>CMSen</a:t>
            </a:r>
            <a:endParaRPr lang="nl-NL" sz="1800" dirty="0" smtClean="0"/>
          </a:p>
          <a:p>
            <a:pPr lvl="1"/>
            <a:r>
              <a:rPr lang="nl-NL" sz="1800" dirty="0" smtClean="0"/>
              <a:t>Internationale standaard</a:t>
            </a:r>
          </a:p>
          <a:p>
            <a:pPr lvl="1"/>
            <a:r>
              <a:rPr lang="nl-NL" sz="1800" dirty="0" smtClean="0"/>
              <a:t>Omarmt door grote partijen als Microsoft, Oracle, IBM </a:t>
            </a:r>
            <a:br>
              <a:rPr lang="nl-NL" sz="1800" dirty="0" smtClean="0"/>
            </a:br>
            <a:r>
              <a:rPr lang="nl-NL" sz="1800" dirty="0" smtClean="0"/>
              <a:t>en </a:t>
            </a:r>
            <a:r>
              <a:rPr lang="nl-NL" sz="1800" dirty="0" err="1" smtClean="0"/>
              <a:t>Opentext</a:t>
            </a:r>
            <a:r>
              <a:rPr lang="nl-NL" sz="1800" dirty="0" smtClean="0"/>
              <a:t>.</a:t>
            </a:r>
          </a:p>
          <a:p>
            <a:r>
              <a:rPr lang="nl-NL" sz="1800" b="0" dirty="0" smtClean="0"/>
              <a:t>Niet zelf het wiel opnieuw uitvinden</a:t>
            </a:r>
          </a:p>
          <a:p>
            <a:pPr>
              <a:buFont typeface="Arial" pitchFamily="34" charset="0"/>
              <a:buNone/>
            </a:pPr>
            <a:endParaRPr lang="nl-NL" sz="1800" b="0" dirty="0" smtClean="0"/>
          </a:p>
          <a:p>
            <a:endParaRPr lang="nl-NL" sz="1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 smtClean="0"/>
              <a:t>Hoe werkt CMIS?</a:t>
            </a:r>
          </a:p>
        </p:txBody>
      </p:sp>
      <p:sp>
        <p:nvSpPr>
          <p:cNvPr id="11267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b="0" smtClean="0"/>
              <a:t>CMIS bestaat uit een domeinmodel en </a:t>
            </a:r>
            <a:br>
              <a:rPr lang="nl-NL" sz="2000" b="0" smtClean="0"/>
            </a:br>
            <a:r>
              <a:rPr lang="nl-NL" sz="2000" b="0" smtClean="0"/>
              <a:t>een aantal standaard services + protocolbindingen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King 2010 kleuren">
      <a:dk1>
        <a:srgbClr val="000000"/>
      </a:dk1>
      <a:lt1>
        <a:srgbClr val="FFFFFF"/>
      </a:lt1>
      <a:dk2>
        <a:srgbClr val="8D3291"/>
      </a:dk2>
      <a:lt2>
        <a:srgbClr val="EEECE1"/>
      </a:lt2>
      <a:accent1>
        <a:srgbClr val="F47339"/>
      </a:accent1>
      <a:accent2>
        <a:srgbClr val="ED0090"/>
      </a:accent2>
      <a:accent3>
        <a:srgbClr val="FFFFFF"/>
      </a:accent3>
      <a:accent4>
        <a:srgbClr val="000000"/>
      </a:accent4>
      <a:accent5>
        <a:srgbClr val="F8BCAE"/>
      </a:accent5>
      <a:accent6>
        <a:srgbClr val="D70082"/>
      </a:accent6>
      <a:hlink>
        <a:srgbClr val="FDF004"/>
      </a:hlink>
      <a:folHlink>
        <a:srgbClr val="F0526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King 2010 kleuren">
      <a:dk1>
        <a:srgbClr val="000000"/>
      </a:dk1>
      <a:lt1>
        <a:srgbClr val="FFFFFF"/>
      </a:lt1>
      <a:dk2>
        <a:srgbClr val="8D3291"/>
      </a:dk2>
      <a:lt2>
        <a:srgbClr val="EEECE1"/>
      </a:lt2>
      <a:accent1>
        <a:srgbClr val="F47339"/>
      </a:accent1>
      <a:accent2>
        <a:srgbClr val="ED0090"/>
      </a:accent2>
      <a:accent3>
        <a:srgbClr val="FFFFFF"/>
      </a:accent3>
      <a:accent4>
        <a:srgbClr val="000000"/>
      </a:accent4>
      <a:accent5>
        <a:srgbClr val="F8BCAE"/>
      </a:accent5>
      <a:accent6>
        <a:srgbClr val="D70082"/>
      </a:accent6>
      <a:hlink>
        <a:srgbClr val="FDF004"/>
      </a:hlink>
      <a:folHlink>
        <a:srgbClr val="F0526B"/>
      </a:folHlink>
    </a:clrScheme>
    <a:fontScheme name="Office Theme">
      <a:majorFont>
        <a:latin typeface="Calibri"/>
        <a:ea typeface="ヒラギノ角ゴ Pro W3"/>
        <a:cs typeface=""/>
      </a:majorFont>
      <a:minorFont>
        <a:latin typeface="Verdana"/>
        <a:ea typeface="ヒラギノ角ゴ Pro W3"/>
        <a:cs typeface="Verdan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5941</TotalTime>
  <Words>318</Words>
  <Application>Microsoft Office PowerPoint</Application>
  <PresentationFormat>Diavoorstelling (4:3)</PresentationFormat>
  <Paragraphs>100</Paragraphs>
  <Slides>14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16" baseType="lpstr">
      <vt:lpstr>1_Office Theme</vt:lpstr>
      <vt:lpstr>Office Theme</vt:lpstr>
      <vt:lpstr>Dia 1</vt:lpstr>
      <vt:lpstr>Conceptspecificatie - Uitgangspunten</vt:lpstr>
      <vt:lpstr>Proces/systeemcontext</vt:lpstr>
      <vt:lpstr>Architectuur – optie 1</vt:lpstr>
      <vt:lpstr>Architectuur – optie 2</vt:lpstr>
      <vt:lpstr>Conceptspecificatie - Werking</vt:lpstr>
      <vt:lpstr>Authentieke bron van data</vt:lpstr>
      <vt:lpstr>Waarom CMIS?</vt:lpstr>
      <vt:lpstr>Hoe werkt CMIS?</vt:lpstr>
      <vt:lpstr>CMIS - Domeinmodel</vt:lpstr>
      <vt:lpstr>CMIS – services</vt:lpstr>
      <vt:lpstr>Vragen?</vt:lpstr>
      <vt:lpstr>Doorlopen conceptspecs in  detail t.b.v. overeenstemming over</vt:lpstr>
      <vt:lpstr>Invullen productoverzicht (voorbeeld Woerden)</vt:lpstr>
    </vt:vector>
  </TitlesOfParts>
  <Company>FQYMG-HGXBP-PC3CP-8H82X-7CWJJ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Jan Brinkkemper</cp:lastModifiedBy>
  <cp:revision>244</cp:revision>
  <cp:lastPrinted>2011-01-16T10:24:48Z</cp:lastPrinted>
  <dcterms:created xsi:type="dcterms:W3CDTF">2010-03-15T14:49:12Z</dcterms:created>
  <dcterms:modified xsi:type="dcterms:W3CDTF">2011-04-26T12:03:05Z</dcterms:modified>
</cp:coreProperties>
</file>